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4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66"/>
    <p:restoredTop sz="94648"/>
  </p:normalViewPr>
  <p:slideViewPr>
    <p:cSldViewPr snapToGrid="0" snapToObjects="1">
      <p:cViewPr>
        <p:scale>
          <a:sx n="72" d="100"/>
          <a:sy n="72" d="100"/>
        </p:scale>
        <p:origin x="2168" y="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F9D1C-8FE4-0F42-A2C1-8F910B4BA7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8D158-F822-7848-9D07-915B706A3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D6DA4-20BD-9842-9653-73B9EB291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7D9D6-85A0-2E49-B9AF-DD26ED61A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D4EC8-ACF1-1848-8D5D-8F4A5A69B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800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EE29-52A0-504D-AC97-209B21E7A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D2BB9-2890-934B-B4FD-6692025B0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887D5D-08ED-3D46-AD0D-9C34B0D3F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BD587-76CF-6F42-BFA1-68DFB98B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56333-23C7-B940-BED3-A92913086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6699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742CD5-1C0B-DC4A-9477-99A5F22995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ED68CB-A6E5-F94E-9EAE-774516DEB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C9766-26CB-3445-8500-315DF49B4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551D7-7CD5-7848-9C73-BCB9CB9C3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66835-E040-8547-8D28-2FA9F31D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69116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AF530-9CF8-394D-AD76-8194E7AB2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52A28-B23A-4648-B39D-04E21E95F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96662-B9E7-6445-8ABD-861C8A37B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C6AD4-FF92-8048-AB6A-AB1717649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D9B51-009C-3547-939F-4968B86B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527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C8A52-31FE-0E44-9A83-7508CC0F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B4DE6-25F9-274B-9262-9E51DDEFCA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DE50D-5D95-0345-9E1C-2E9F27A9B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8CA0F-7166-F742-900A-48EABAA14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9CD9E-2C1D-284D-ACA8-BB8C4CD3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50801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25ECB-FF7A-064A-85CB-C3CDF0262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81100-4D31-E642-A18F-6E69652189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F4956-8254-4345-BA31-AE8521503D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33B042-309B-5048-B16A-DB0DBE47F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6B6A5-836C-D642-B6C6-BD0FD2960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BF68B-346D-F746-9A9D-500EF9B57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0781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CB2E8-5815-244B-BBDA-B259EDC79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51353-8F91-B640-893A-D8171B1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A68CDE-733D-0943-BA08-AB4417710A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F3F71A-3FFA-9A43-AEE7-9F11FEE299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895A90-2DAE-4442-AD40-36E2D52802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F6DE-3EC5-564D-BF07-4C6F16CD8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D36A0D-59D0-8B48-84BE-3C4B9C848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F6F0DF-79ED-7440-995A-A9153345F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0771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C762E-D4AC-8444-B784-696DE6285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CCB057-106E-F54F-983C-BD26F37D0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7B0BFE-7116-0D47-8606-53EC28146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FB161E-744C-5B4B-8BE3-B50BBDA39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00844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92EF02-011B-CA4F-BA33-BC0D526A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C7BBED-8E90-DF4B-ABDD-7254EEE09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4904F4-6F62-364E-AAEE-3710DEFE5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6949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BFC69-0F35-E44B-B085-C215F86CA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3C8B1-E696-334E-AD55-6278EDEEE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37F5E6-11C8-9E45-893A-C5C42F327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82E011-83F5-BA41-8B94-5BCC19AD9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56627-B266-FF47-82D7-50780B306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D3621-C3C6-7D4F-86AD-360BA589F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708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79A54-2F2D-0947-BEC4-52562B519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7E3CFF-B3EA-0349-9099-CF769A89A2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A350A8-D0EE-DA47-9737-1FAED8790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AC5179-B658-3949-BB26-715F9F296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6AD38-DF3D-2141-83C1-9654109C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52F53-08F3-CC4D-BE19-A631345AC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1428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AB1C14-8C45-EA4E-B2A0-09060DF59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F3333-F54E-DE44-85F7-8E3475BF5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B8FC6-56C3-8A4D-A4DE-A76A431D9A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67172-B4C1-4748-84B0-B66404E34D2F}" type="datetimeFigureOut">
              <a:rPr lang="pt-PT" smtClean="0"/>
              <a:t>22/01/19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3065B-F6F9-3A4E-9C9C-4029B9D445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1CE3B-44CF-2247-B113-98CF18CA3D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7D7552-8A19-4146-84E5-D7EA02661D75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743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9D4B5-4041-8C4B-806B-244E63BCA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7980AD-0B29-914A-9BA9-0D06623993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Parque Aquático com Nome Bonito</a:t>
            </a:r>
          </a:p>
        </p:txBody>
      </p:sp>
    </p:spTree>
    <p:extLst>
      <p:ext uri="{BB962C8B-B14F-4D97-AF65-F5344CB8AC3E}">
        <p14:creationId xmlns:p14="http://schemas.microsoft.com/office/powerpoint/2010/main" val="2803549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02CCE-DFA1-EA49-BFA7-19211C378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Transações: Visitar uma atração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2E3735-8A15-364C-AF43-29365C95AB1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371" y="1828164"/>
            <a:ext cx="9335258" cy="4258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5953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73F6F-73EF-A746-904B-4A58169D1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Transações: Registar saída do Parque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A3D408-F318-9B48-B496-2540ECF3E32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3818" y="2007458"/>
            <a:ext cx="6964363" cy="40451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2730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B8E0D-377F-A544-AD67-740E06B24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Espaço e Crescimento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CA3DBF8-491B-2743-8606-8221B71944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386241"/>
              </p:ext>
            </p:extLst>
          </p:nvPr>
        </p:nvGraphicFramePr>
        <p:xfrm>
          <a:off x="268942" y="2223245"/>
          <a:ext cx="5504330" cy="3603809"/>
        </p:xfrm>
        <a:graphic>
          <a:graphicData uri="http://schemas.openxmlformats.org/drawingml/2006/table">
            <a:tbl>
              <a:tblPr firstRow="1" firstCol="1" bandRow="1">
                <a:tableStyleId>{69CF1AB2-1976-4502-BF36-3FF5EA218861}</a:tableStyleId>
              </a:tblPr>
              <a:tblGrid>
                <a:gridCol w="3047999">
                  <a:extLst>
                    <a:ext uri="{9D8B030D-6E8A-4147-A177-3AD203B41FA5}">
                      <a16:colId xmlns:a16="http://schemas.microsoft.com/office/drawing/2014/main" val="912782293"/>
                    </a:ext>
                  </a:extLst>
                </a:gridCol>
                <a:gridCol w="2456331">
                  <a:extLst>
                    <a:ext uri="{9D8B030D-6E8A-4147-A177-3AD203B41FA5}">
                      <a16:colId xmlns:a16="http://schemas.microsoft.com/office/drawing/2014/main" val="2383138355"/>
                    </a:ext>
                  </a:extLst>
                </a:gridCol>
              </a:tblGrid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Tabela 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Tamanho (Bytes)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3536004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>
                          <a:effectLst/>
                        </a:rPr>
                        <a:t>Categoria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49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63761119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>
                          <a:effectLst/>
                        </a:rPr>
                        <a:t>Utilizador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124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30312852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 err="1">
                          <a:effectLst/>
                        </a:rPr>
                        <a:t>E_visitado_por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24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53006696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 err="1">
                          <a:effectLst/>
                        </a:rPr>
                        <a:t>Atracao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79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57853107"/>
                  </a:ext>
                </a:extLst>
              </a:tr>
              <a:tr h="5218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>
                          <a:effectLst/>
                        </a:rPr>
                        <a:t>Trabalha_em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24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16454372"/>
                  </a:ext>
                </a:extLst>
              </a:tr>
              <a:tr h="47256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>
                          <a:effectLst/>
                        </a:rPr>
                        <a:t>Funcionário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76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5092350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6667801-8E51-AD4F-A09C-4A5DFA701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351590"/>
              </p:ext>
            </p:extLst>
          </p:nvPr>
        </p:nvGraphicFramePr>
        <p:xfrm>
          <a:off x="6329082" y="2223246"/>
          <a:ext cx="5504400" cy="3603602"/>
        </p:xfrm>
        <a:graphic>
          <a:graphicData uri="http://schemas.openxmlformats.org/drawingml/2006/table">
            <a:tbl>
              <a:tblPr firstRow="1" firstCol="1" bandRow="1">
                <a:tableStyleId>{69CF1AB2-1976-4502-BF36-3FF5EA218861}</a:tableStyleId>
              </a:tblPr>
              <a:tblGrid>
                <a:gridCol w="2223248">
                  <a:extLst>
                    <a:ext uri="{9D8B030D-6E8A-4147-A177-3AD203B41FA5}">
                      <a16:colId xmlns:a16="http://schemas.microsoft.com/office/drawing/2014/main" val="2853832658"/>
                    </a:ext>
                  </a:extLst>
                </a:gridCol>
                <a:gridCol w="3281152">
                  <a:extLst>
                    <a:ext uri="{9D8B030D-6E8A-4147-A177-3AD203B41FA5}">
                      <a16:colId xmlns:a16="http://schemas.microsoft.com/office/drawing/2014/main" val="2717777411"/>
                    </a:ext>
                  </a:extLst>
                </a:gridCol>
              </a:tblGrid>
              <a:tr h="54180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Tabela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Tamanho (Bytes)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2601476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>
                          <a:effectLst/>
                        </a:rPr>
                        <a:t>Categoria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49*4 = 196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1090352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>
                          <a:effectLst/>
                        </a:rPr>
                        <a:t>Utilizador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124*1000000 = 124,000,000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8756218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 err="1">
                          <a:effectLst/>
                        </a:rPr>
                        <a:t>E_visitado_por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24*1000000*18 = 432,000,000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3802901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 err="1">
                          <a:effectLst/>
                        </a:rPr>
                        <a:t>Atracao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79*13 = 1,027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3186388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>
                          <a:effectLst/>
                        </a:rPr>
                        <a:t>Trabalha_em</a:t>
                      </a:r>
                      <a:endParaRPr lang="en-US" sz="18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24*4*214 = 20,544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1477563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>
                          <a:effectLst/>
                        </a:rPr>
                        <a:t>Funcionário</a:t>
                      </a:r>
                      <a:endParaRPr lang="en-US" sz="1800" b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76*40 = 3,040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21748343"/>
                  </a:ext>
                </a:extLst>
              </a:tr>
              <a:tr h="4374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b="0" dirty="0">
                          <a:effectLst/>
                        </a:rPr>
                        <a:t>Total</a:t>
                      </a:r>
                      <a:endParaRPr lang="en-US" sz="1800" b="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556,024,807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3330403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7AF1065-A242-2348-AAD9-3E526B37F9F9}"/>
              </a:ext>
            </a:extLst>
          </p:cNvPr>
          <p:cNvSpPr txBox="1"/>
          <p:nvPr/>
        </p:nvSpPr>
        <p:spPr>
          <a:xfrm>
            <a:off x="268942" y="5952565"/>
            <a:ext cx="5504330" cy="37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Tamanho máximo de cada entrada por Tabela</a:t>
            </a:r>
            <a:r>
              <a:rPr lang="en-US" dirty="0">
                <a:effectLst/>
              </a:rPr>
              <a:t> </a:t>
            </a:r>
            <a:endParaRPr lang="pt-P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3B06B8-1A6E-0842-B34B-65C29E6A5F70}"/>
              </a:ext>
            </a:extLst>
          </p:cNvPr>
          <p:cNvSpPr txBox="1"/>
          <p:nvPr/>
        </p:nvSpPr>
        <p:spPr>
          <a:xfrm>
            <a:off x="6329082" y="5952564"/>
            <a:ext cx="5504330" cy="37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Tamanho total da BD com informação de 1 ano</a:t>
            </a:r>
            <a:r>
              <a:rPr lang="en-US" dirty="0">
                <a:effectLst/>
              </a:rPr>
              <a:t>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70590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71842-3C93-5446-ADF7-79DF6AD53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Segurança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CDD5368-8D76-AB4C-BFE4-8C9F5CF5B3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789259"/>
              </p:ext>
            </p:extLst>
          </p:nvPr>
        </p:nvGraphicFramePr>
        <p:xfrm>
          <a:off x="161364" y="2120994"/>
          <a:ext cx="11869272" cy="3663571"/>
        </p:xfrm>
        <a:graphic>
          <a:graphicData uri="http://schemas.openxmlformats.org/drawingml/2006/table">
            <a:tbl>
              <a:tblPr bandRow="1">
                <a:tableStyleId>{BC89EF96-8CEA-46FF-86C4-4CE0E7609802}</a:tableStyleId>
              </a:tblPr>
              <a:tblGrid>
                <a:gridCol w="1695610">
                  <a:extLst>
                    <a:ext uri="{9D8B030D-6E8A-4147-A177-3AD203B41FA5}">
                      <a16:colId xmlns:a16="http://schemas.microsoft.com/office/drawing/2014/main" val="148146133"/>
                    </a:ext>
                  </a:extLst>
                </a:gridCol>
                <a:gridCol w="1406177">
                  <a:extLst>
                    <a:ext uri="{9D8B030D-6E8A-4147-A177-3AD203B41FA5}">
                      <a16:colId xmlns:a16="http://schemas.microsoft.com/office/drawing/2014/main" val="1180202686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1225614398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192161626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2633533246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1160718256"/>
                    </a:ext>
                  </a:extLst>
                </a:gridCol>
                <a:gridCol w="1753497">
                  <a:extLst>
                    <a:ext uri="{9D8B030D-6E8A-4147-A177-3AD203B41FA5}">
                      <a16:colId xmlns:a16="http://schemas.microsoft.com/office/drawing/2014/main" val="2119373559"/>
                    </a:ext>
                  </a:extLst>
                </a:gridCol>
              </a:tblGrid>
              <a:tr h="783571">
                <a:tc>
                  <a:txBody>
                    <a:bodyPr/>
                    <a:lstStyle/>
                    <a:p>
                      <a:pPr algn="ctr"/>
                      <a:r>
                        <a:rPr lang="pt-PT" sz="2000" b="1" dirty="0"/>
                        <a:t>Perfil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b="1" dirty="0"/>
                        <a:t>Utilizador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b="1" dirty="0"/>
                        <a:t>Atração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b="1" dirty="0"/>
                        <a:t>Categoria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b="1" dirty="0" err="1"/>
                        <a:t>e_visitada_por</a:t>
                      </a:r>
                      <a:endParaRPr lang="pt-PT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2000" b="1" dirty="0"/>
                        <a:t>trabalha_em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0588401"/>
                  </a:ext>
                </a:extLst>
              </a:tr>
              <a:tr h="576000"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Marketing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Select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34815044"/>
                  </a:ext>
                </a:extLst>
              </a:tr>
              <a:tr h="576000">
                <a:tc rowSpan="2">
                  <a:txBody>
                    <a:bodyPr/>
                    <a:lstStyle/>
                    <a:p>
                      <a:pPr algn="ctr"/>
                      <a:r>
                        <a:rPr lang="pt-PT" dirty="0"/>
                        <a:t>Funcionário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Insert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9171831"/>
                  </a:ext>
                </a:extLst>
              </a:tr>
              <a:tr h="576000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Select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4564267"/>
                  </a:ext>
                </a:extLst>
              </a:tr>
              <a:tr h="576000">
                <a:tc rowSpan="2">
                  <a:txBody>
                    <a:bodyPr/>
                    <a:lstStyle/>
                    <a:p>
                      <a:pPr algn="ctr"/>
                      <a:r>
                        <a:rPr lang="pt-PT" dirty="0"/>
                        <a:t>Sensor</a:t>
                      </a:r>
                    </a:p>
                  </a:txBody>
                  <a:tcPr anchor="ctr"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Insert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61425"/>
                  </a:ext>
                </a:extLst>
              </a:tr>
              <a:tr h="576000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 err="1"/>
                        <a:t>Update</a:t>
                      </a:r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pt-P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36404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0088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1464F-797B-674B-B155-D9771DEF5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NoSQL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94421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8871-E0B0-AE45-BA28-FFA2153BD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Nodos e Relacionamentos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E0932-FEAA-A442-AE82-09A7B2BFB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64861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90B02-75B3-3F44-BA9A-B865B9943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Migração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53857-89B6-F643-926D-4B9330265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32988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2D699-8F25-744C-91A9-1E86B01B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Conclusão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2563C-5EC6-AE46-85AF-65D191BE6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5565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D4E6-31C1-0E4F-9205-1EBF6EA89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Caso de Estudo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F1C042-7C91-344F-B07C-B84D38694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0800" y="2279954"/>
            <a:ext cx="4233000" cy="28179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B6A284-490B-2445-9EBA-389234EA0835}"/>
              </a:ext>
            </a:extLst>
          </p:cNvPr>
          <p:cNvSpPr txBox="1"/>
          <p:nvPr/>
        </p:nvSpPr>
        <p:spPr>
          <a:xfrm>
            <a:off x="838200" y="2950275"/>
            <a:ext cx="57716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Localização: Algarve</a:t>
            </a:r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Funcionamento: maio a outubro, das 9h às 18h</a:t>
            </a:r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Número de atrações: 13</a:t>
            </a:r>
          </a:p>
        </p:txBody>
      </p:sp>
    </p:spTree>
    <p:extLst>
      <p:ext uri="{BB962C8B-B14F-4D97-AF65-F5344CB8AC3E}">
        <p14:creationId xmlns:p14="http://schemas.microsoft.com/office/powerpoint/2010/main" val="2462753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245E2-7693-1246-AE55-FA4C3BAE6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Caso de Estudo: Informações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CB4C35-51C8-EE4C-8F6C-6B541296984E}"/>
              </a:ext>
            </a:extLst>
          </p:cNvPr>
          <p:cNvSpPr txBox="1"/>
          <p:nvPr/>
        </p:nvSpPr>
        <p:spPr>
          <a:xfrm>
            <a:off x="1136469" y="2638697"/>
            <a:ext cx="5185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377EDE-9640-1841-9792-386B111C8AD7}"/>
              </a:ext>
            </a:extLst>
          </p:cNvPr>
          <p:cNvSpPr txBox="1"/>
          <p:nvPr/>
        </p:nvSpPr>
        <p:spPr>
          <a:xfrm>
            <a:off x="838200" y="2123201"/>
            <a:ext cx="534270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Há 5 anos que possui um fluxo de visitantes superior a 1 milhão (anualmente).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Concorrente direto com o Parque Aquático com Nome Feio (1,2 milhões de visitantes).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Cada atração possui sensores na entrada da fila e na entrada da atração em si.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Cada utilizador possui uma pulseira, que será usada para validar a entrada na fila e na atração e como chave de cacifo.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C2462F-6DE9-D846-9D40-8347F7D92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178" y="2280108"/>
            <a:ext cx="5285705" cy="297320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A4663AC-11E4-A04A-9F37-24A0F477E451}"/>
              </a:ext>
            </a:extLst>
          </p:cNvPr>
          <p:cNvSpPr/>
          <p:nvPr/>
        </p:nvSpPr>
        <p:spPr>
          <a:xfrm>
            <a:off x="6479178" y="5184067"/>
            <a:ext cx="5665694" cy="138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PT" sz="300" dirty="0" err="1"/>
              <a:t>https</a:t>
            </a:r>
            <a:r>
              <a:rPr lang="pt-PT" sz="300" dirty="0"/>
              <a:t>://</a:t>
            </a:r>
            <a:r>
              <a:rPr lang="pt-PT" sz="300" dirty="0" err="1"/>
              <a:t>www.google.pt</a:t>
            </a:r>
            <a:r>
              <a:rPr lang="pt-PT" sz="300" dirty="0"/>
              <a:t>/</a:t>
            </a:r>
            <a:r>
              <a:rPr lang="pt-PT" sz="300" dirty="0" err="1"/>
              <a:t>url?sa</a:t>
            </a:r>
            <a:r>
              <a:rPr lang="pt-PT" sz="300" dirty="0"/>
              <a:t>=</a:t>
            </a:r>
            <a:r>
              <a:rPr lang="pt-PT" sz="300" dirty="0" err="1"/>
              <a:t>i&amp;rct</a:t>
            </a:r>
            <a:r>
              <a:rPr lang="pt-PT" sz="300" dirty="0"/>
              <a:t>=</a:t>
            </a:r>
            <a:r>
              <a:rPr lang="pt-PT" sz="300" dirty="0" err="1"/>
              <a:t>j&amp;q</a:t>
            </a:r>
            <a:r>
              <a:rPr lang="pt-PT" sz="300" dirty="0"/>
              <a:t>=&amp;</a:t>
            </a:r>
            <a:r>
              <a:rPr lang="pt-PT" sz="300" dirty="0" err="1"/>
              <a:t>esrc</a:t>
            </a:r>
            <a:r>
              <a:rPr lang="pt-PT" sz="300" dirty="0"/>
              <a:t>=</a:t>
            </a:r>
            <a:r>
              <a:rPr lang="pt-PT" sz="300" dirty="0" err="1"/>
              <a:t>s&amp;source</a:t>
            </a:r>
            <a:r>
              <a:rPr lang="pt-PT" sz="300" dirty="0"/>
              <a:t>=</a:t>
            </a:r>
            <a:r>
              <a:rPr lang="pt-PT" sz="300" dirty="0" err="1"/>
              <a:t>images&amp;cd</a:t>
            </a:r>
            <a:r>
              <a:rPr lang="pt-PT" sz="300" dirty="0"/>
              <a:t>=&amp;</a:t>
            </a:r>
            <a:r>
              <a:rPr lang="pt-PT" sz="300" dirty="0" err="1"/>
              <a:t>cad</a:t>
            </a:r>
            <a:r>
              <a:rPr lang="pt-PT" sz="300" dirty="0"/>
              <a:t>=</a:t>
            </a:r>
            <a:r>
              <a:rPr lang="pt-PT" sz="300" dirty="0" err="1"/>
              <a:t>rja&amp;uact</a:t>
            </a:r>
            <a:r>
              <a:rPr lang="pt-PT" sz="300" dirty="0"/>
              <a:t>=8&amp;ved=2ahUKEwjwvqfq3oPgAhVhxYUKHWAoBHkQjRx6BAgBEAU&amp;url=https%3A%2F%2Fwww.royalcaribbean.com%2Fcococay-bahamas-perfect-day-island%2Fexplore%2Fthrill-waterpark&amp;psig=AOvVaw2_SuLYQONegXg-IBTzORsp&amp;ust=1548326992267883</a:t>
            </a:r>
          </a:p>
        </p:txBody>
      </p:sp>
    </p:spTree>
    <p:extLst>
      <p:ext uri="{BB962C8B-B14F-4D97-AF65-F5344CB8AC3E}">
        <p14:creationId xmlns:p14="http://schemas.microsoft.com/office/powerpoint/2010/main" val="3585889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27FAC-FB0D-2246-8055-86D3F8909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Motivação e Objetivos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447C25-3171-1C41-B513-BF287EC017E6}"/>
              </a:ext>
            </a:extLst>
          </p:cNvPr>
          <p:cNvSpPr txBox="1"/>
          <p:nvPr/>
        </p:nvSpPr>
        <p:spPr>
          <a:xfrm>
            <a:off x="986118" y="1900518"/>
            <a:ext cx="9753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Ineficiência na alocação de funcionários;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Falta de informação sobre que atrações são mais visitadas </a:t>
            </a:r>
          </a:p>
          <a:p>
            <a:r>
              <a:rPr lang="pt-PT" dirty="0"/>
              <a:t>por cada faixa etária;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 Desconhecimento dos tempos de espera de cada atração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Novas atividades publicitárias;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Distribuição eficiente dos funcionários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Alocação mais sustentável de recursos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endParaRPr lang="pt-PT" dirty="0"/>
          </a:p>
        </p:txBody>
      </p:sp>
      <p:sp>
        <p:nvSpPr>
          <p:cNvPr id="10" name="Curved Left Arrow 9">
            <a:extLst>
              <a:ext uri="{FF2B5EF4-FFF2-40B4-BE49-F238E27FC236}">
                <a16:creationId xmlns:a16="http://schemas.microsoft.com/office/drawing/2014/main" id="{93F0F77E-51A9-0540-83A2-F94924E84A1B}"/>
              </a:ext>
            </a:extLst>
          </p:cNvPr>
          <p:cNvSpPr/>
          <p:nvPr/>
        </p:nvSpPr>
        <p:spPr>
          <a:xfrm>
            <a:off x="7767917" y="2743200"/>
            <a:ext cx="1918447" cy="265355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593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059A1-A5E1-8543-AC33-CA2E88D3A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Requisitos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C1A4A3-8490-F34B-B981-06B2F8762F1D}"/>
              </a:ext>
            </a:extLst>
          </p:cNvPr>
          <p:cNvSpPr txBox="1"/>
          <p:nvPr/>
        </p:nvSpPr>
        <p:spPr>
          <a:xfrm>
            <a:off x="838200" y="1690688"/>
            <a:ext cx="54191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 de descrição:</a:t>
            </a:r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Cada atração tem uma numeração única;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Um utilizador tem associado uma categoria;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A cada categoria, corresponde um preço de bilhete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O Parque possui 4 zonas.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980DDB-8F69-2F47-9809-5BB9B323FE35}"/>
              </a:ext>
            </a:extLst>
          </p:cNvPr>
          <p:cNvSpPr txBox="1"/>
          <p:nvPr/>
        </p:nvSpPr>
        <p:spPr>
          <a:xfrm>
            <a:off x="6705600" y="1690688"/>
            <a:ext cx="50740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 de exploração: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Obter uma listagem dos utilizadores que frequentaram uma atração num intervalo de tempo;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Obter a hora de entrada média dos utilizadores de uma categoria;</a:t>
            </a:r>
            <a:endParaRPr lang="en-US" dirty="0"/>
          </a:p>
          <a:p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7A0F0-5148-2841-AB9B-2C56C62FD686}"/>
              </a:ext>
            </a:extLst>
          </p:cNvPr>
          <p:cNvSpPr txBox="1"/>
          <p:nvPr/>
        </p:nvSpPr>
        <p:spPr>
          <a:xfrm>
            <a:off x="838200" y="4826675"/>
            <a:ext cx="11353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Requisitos de controlo:</a:t>
            </a:r>
          </a:p>
          <a:p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O departamento de marketing consulta dados estatísticos sobre a frequência das atrações por parte dos utilizadores e os seus tempos de espera;</a:t>
            </a: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pt-PT" dirty="0"/>
              <a:t>A administração regista e modifica funcionários e atrações;</a:t>
            </a: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50142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506CE-77D3-3646-ACAA-9FE4369F8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Modelação: Entidades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86D1316-0C90-3748-BA15-21BCC04A3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6330426"/>
              </p:ext>
            </p:extLst>
          </p:nvPr>
        </p:nvGraphicFramePr>
        <p:xfrm>
          <a:off x="766483" y="1690688"/>
          <a:ext cx="10587317" cy="4646911"/>
        </p:xfrm>
        <a:graphic>
          <a:graphicData uri="http://schemas.openxmlformats.org/drawingml/2006/table">
            <a:tbl>
              <a:tblPr firstRow="1" firstCol="1" bandRow="1">
                <a:tableStyleId>{69CF1AB2-1976-4502-BF36-3FF5EA218861}</a:tableStyleId>
              </a:tblPr>
              <a:tblGrid>
                <a:gridCol w="2557680">
                  <a:extLst>
                    <a:ext uri="{9D8B030D-6E8A-4147-A177-3AD203B41FA5}">
                      <a16:colId xmlns:a16="http://schemas.microsoft.com/office/drawing/2014/main" val="4255838356"/>
                    </a:ext>
                  </a:extLst>
                </a:gridCol>
                <a:gridCol w="2582272">
                  <a:extLst>
                    <a:ext uri="{9D8B030D-6E8A-4147-A177-3AD203B41FA5}">
                      <a16:colId xmlns:a16="http://schemas.microsoft.com/office/drawing/2014/main" val="272750921"/>
                    </a:ext>
                  </a:extLst>
                </a:gridCol>
                <a:gridCol w="5447365">
                  <a:extLst>
                    <a:ext uri="{9D8B030D-6E8A-4147-A177-3AD203B41FA5}">
                      <a16:colId xmlns:a16="http://schemas.microsoft.com/office/drawing/2014/main" val="4240984176"/>
                    </a:ext>
                  </a:extLst>
                </a:gridCol>
              </a:tblGrid>
              <a:tr h="6408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Nome da Entidade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Apelidos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pt-PT" sz="2000" dirty="0">
                          <a:effectLst/>
                        </a:rPr>
                        <a:t>Ocorrência</a:t>
                      </a:r>
                      <a:endParaRPr lang="en-US" sz="11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85698403"/>
                  </a:ext>
                </a:extLst>
              </a:tr>
              <a:tr h="88464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Funcionário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Empregados,</a:t>
                      </a:r>
                      <a:endParaRPr lang="en-US" sz="18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Staff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Cada Funcionário trabalha numa determinada Atração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134173"/>
                  </a:ext>
                </a:extLst>
              </a:tr>
              <a:tr h="88464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Atração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Diversões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Cada Atração é controlada por um Funcionário e pode ser usada por um utilizador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49544206"/>
                  </a:ext>
                </a:extLst>
              </a:tr>
              <a:tr h="135216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Utilizador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Cliente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Cada Utilizador tem associada a si uma Categoria e pode usufruir de uma ou mais Atrações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43423667"/>
                  </a:ext>
                </a:extLst>
              </a:tr>
              <a:tr h="88464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Categoria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Faixa etária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Cada Categoria representa um tipo de Utilizador do Parque, de acordo com a Administração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22468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2728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DC4B-0E44-8B4C-B5AE-F129AD1BC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Modelação: Relacionamentos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F6DB22B-A2EA-0943-880F-A4C6E2D1A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438477"/>
              </p:ext>
            </p:extLst>
          </p:nvPr>
        </p:nvGraphicFramePr>
        <p:xfrm>
          <a:off x="428065" y="2041982"/>
          <a:ext cx="11335870" cy="3803005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2267174">
                  <a:extLst>
                    <a:ext uri="{9D8B030D-6E8A-4147-A177-3AD203B41FA5}">
                      <a16:colId xmlns:a16="http://schemas.microsoft.com/office/drawing/2014/main" val="3768581470"/>
                    </a:ext>
                  </a:extLst>
                </a:gridCol>
                <a:gridCol w="2267174">
                  <a:extLst>
                    <a:ext uri="{9D8B030D-6E8A-4147-A177-3AD203B41FA5}">
                      <a16:colId xmlns:a16="http://schemas.microsoft.com/office/drawing/2014/main" val="2377066185"/>
                    </a:ext>
                  </a:extLst>
                </a:gridCol>
                <a:gridCol w="2267174">
                  <a:extLst>
                    <a:ext uri="{9D8B030D-6E8A-4147-A177-3AD203B41FA5}">
                      <a16:colId xmlns:a16="http://schemas.microsoft.com/office/drawing/2014/main" val="948390025"/>
                    </a:ext>
                  </a:extLst>
                </a:gridCol>
                <a:gridCol w="2267174">
                  <a:extLst>
                    <a:ext uri="{9D8B030D-6E8A-4147-A177-3AD203B41FA5}">
                      <a16:colId xmlns:a16="http://schemas.microsoft.com/office/drawing/2014/main" val="2833843542"/>
                    </a:ext>
                  </a:extLst>
                </a:gridCol>
                <a:gridCol w="2267174">
                  <a:extLst>
                    <a:ext uri="{9D8B030D-6E8A-4147-A177-3AD203B41FA5}">
                      <a16:colId xmlns:a16="http://schemas.microsoft.com/office/drawing/2014/main" val="3012819543"/>
                    </a:ext>
                  </a:extLst>
                </a:gridCol>
              </a:tblGrid>
              <a:tr h="64395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Entidade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Multiplicidade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Relação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>
                          <a:effectLst/>
                        </a:rPr>
                        <a:t>Multiplicidade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</a:rPr>
                        <a:t>Entidade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1672550"/>
                  </a:ext>
                </a:extLst>
              </a:tr>
              <a:tr h="10530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Funcionário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1..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Trabalha em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1..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Atração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91854173"/>
                  </a:ext>
                </a:extLst>
              </a:tr>
              <a:tr h="10530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Atração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0..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É visitado por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0..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Utilizador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89772461"/>
                  </a:ext>
                </a:extLst>
              </a:tr>
              <a:tr h="105301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Utilizador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0.. n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>
                          <a:effectLst/>
                        </a:rPr>
                        <a:t>Pertence a</a:t>
                      </a:r>
                      <a:endParaRPr lang="en-US" sz="18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1.. 1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1800" dirty="0">
                          <a:effectLst/>
                        </a:rPr>
                        <a:t>Categoria</a:t>
                      </a:r>
                      <a:endParaRPr lang="en-US" sz="18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840805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3451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B3EED-0CB0-D042-99CC-5D266D50F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Diagrama 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0AE9EC-31F9-2746-B610-8A0507FC93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8159" y="1690688"/>
            <a:ext cx="12208319" cy="4436056"/>
          </a:xfrm>
        </p:spPr>
      </p:pic>
    </p:spTree>
    <p:extLst>
      <p:ext uri="{BB962C8B-B14F-4D97-AF65-F5344CB8AC3E}">
        <p14:creationId xmlns:p14="http://schemas.microsoft.com/office/powerpoint/2010/main" val="1193207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915AD-6804-C841-91D2-85CD70FC0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Modelo Lógico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50E679-521B-964F-9C81-7628F290B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22" y="1957122"/>
            <a:ext cx="11884756" cy="404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2234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</TotalTime>
  <Words>547</Words>
  <Application>Microsoft Macintosh PowerPoint</Application>
  <PresentationFormat>Widescreen</PresentationFormat>
  <Paragraphs>157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Times New Roman</vt:lpstr>
      <vt:lpstr>Office Theme</vt:lpstr>
      <vt:lpstr>PowerPoint Presentation</vt:lpstr>
      <vt:lpstr>Caso de Estudo</vt:lpstr>
      <vt:lpstr>Caso de Estudo: Informações</vt:lpstr>
      <vt:lpstr>Motivação e Objetivos</vt:lpstr>
      <vt:lpstr>Requisitos</vt:lpstr>
      <vt:lpstr>Modelação: Entidades</vt:lpstr>
      <vt:lpstr>Modelação: Relacionamentos</vt:lpstr>
      <vt:lpstr>Diagrama ER</vt:lpstr>
      <vt:lpstr>Modelo Lógico</vt:lpstr>
      <vt:lpstr>Transações: Visitar uma atração</vt:lpstr>
      <vt:lpstr>Transações: Registar saída do Parque</vt:lpstr>
      <vt:lpstr>Espaço e Crescimento</vt:lpstr>
      <vt:lpstr>Segurança</vt:lpstr>
      <vt:lpstr>NoSQL</vt:lpstr>
      <vt:lpstr>Nodos e Relacionamentos</vt:lpstr>
      <vt:lpstr>Migração</vt:lpstr>
      <vt:lpstr>Conclusão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Rafaela Cristina Riço Rodrigues</dc:creator>
  <cp:lastModifiedBy>Rafaela Cristina Riço Rodrigues</cp:lastModifiedBy>
  <cp:revision>22</cp:revision>
  <dcterms:created xsi:type="dcterms:W3CDTF">2019-01-22T16:55:10Z</dcterms:created>
  <dcterms:modified xsi:type="dcterms:W3CDTF">2019-01-23T10:55:32Z</dcterms:modified>
</cp:coreProperties>
</file>

<file path=docProps/thumbnail.jpeg>
</file>